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BF9000"/>
    <a:srgbClr val="DB85DB"/>
    <a:srgbClr val="EA6C6C"/>
    <a:srgbClr val="5F9FCF"/>
    <a:srgbClr val="645DBB"/>
    <a:srgbClr val="62813F"/>
    <a:srgbClr val="84AD57"/>
    <a:srgbClr val="B1CB95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AD03-F754-471B-A70E-E054CB769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D75D0-D1A6-40FE-A5DD-9A55CFE1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5839-F217-4359-B592-116E1569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9A54-97FE-479C-B430-165243BA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15DDD-78F4-4922-A42E-BE8CD164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429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060F-7188-43A4-8C5E-C7BBE3B4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9E56B-613D-4102-B41C-C56375C45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A918-841C-46E6-8864-6EB61737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EFF83-1AF9-4DD0-9784-5688C494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E60B-8A37-445C-8243-5414B2EC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961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52431-CD9E-423A-BC4D-7A9D547AD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AE99C-94F3-4D84-A98F-E8740F607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2BEA-C15A-4ED2-B625-FF3F7BB6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5F48-7C7C-43B6-82C6-A031F2E4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D806-15C7-4A28-8EA8-9FD85FD3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7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1F0A-2F7F-4370-9D04-E4C8E993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5D5E-A302-4514-A56F-E0F06A05A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A61E-D91B-4A33-B12A-624DE393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99DF-9856-48FB-96A9-055D5ECC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A006B-94D2-42B9-A2E2-60C14B2E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48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8576-550B-4AB8-9C25-B5CC77BC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02D55-E021-44FB-A504-0F7A0A8C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89C41-1DAA-4502-9162-56A8CED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F138D-174E-4263-8697-834CD559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3E02-8D17-4273-B179-5AE333A2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63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24AF-4281-4657-83AE-2ECBC6B9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B2B7-92AF-4EE5-9085-AAB319F5D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55247-C033-4676-B6B6-F07E2B93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5B8EA-2615-4AAE-B255-8B4C9B5A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32060-E2CA-422A-9869-B130C560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48F28-D062-431A-8CAB-2155371A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58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7478-7BDC-4FF2-958A-3EE2DF46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46DA-5503-43FD-B7EF-F6CB56A60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2A5C3-9643-46C9-9044-57B27171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F6657-F9F1-4D52-B375-B13E234C8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7EFB8-607D-4C52-8860-4D5A1F548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4309E-DBF7-44A3-9C47-A37A7D8C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59FAF-54CF-4B92-AD34-35A8A44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748F1-2AB5-44F2-BB8A-9CD7BB81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364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C55A-3308-40FC-B366-9F07F9EC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57B96-9E8B-4A18-AA5E-A194FE26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A111B-BD1B-4467-B830-785053BE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C2ADB-D550-4965-B4D5-99433B8D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793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5DBB8-01E8-4135-8A25-392EFF43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CB2BB-C26E-4882-9769-66BDDB4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8896-8C8C-4579-B2F1-501160B5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9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111C-0084-4AC5-B252-6502A29D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195F-54EF-49DB-B3E5-1EB08AC4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0EA81-3247-4A37-A9D4-E2156BB35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C7C6F-D43D-4964-92BF-DEAD4F35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8EAF-10CC-4E79-B13D-58AE97B4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F0C2A-1E5B-4022-A99B-2F43FEC0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413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961A-5810-4D94-B630-DC3DD725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B5202-B6AA-4551-AD19-6342F13C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0F116-732A-4DC6-A11D-50AB4487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1692A-39EC-417A-B44C-321F3666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207E5-4151-4D97-9351-7D85CCCF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3D676-9CD1-4089-A15C-932CF7E1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3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0AD20-C08D-4C81-B844-9F07E9B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9ED82-BD30-4C33-B894-A01A31428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E3B1-DD1C-4BEC-A79A-F9B602577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F3E6-5E02-414C-B39A-CEC0B28D316E}" type="datetimeFigureOut">
              <a:rPr lang="en-NZ" smtClean="0"/>
              <a:t>7/12/2017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43E6-8D83-4F72-B2A8-FD781DF85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C7DD-6990-48F6-B65F-82C1F5228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812C-F597-41E6-B456-9331D9C91D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3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820B08-0CBC-4F33-8088-8BF5673D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59" y="2864647"/>
            <a:ext cx="3031772" cy="7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905D44-32C2-4B6F-8EED-4CDADD1A05BB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62644E7-0A9C-4833-B344-50808627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" y="1411"/>
            <a:ext cx="2114116" cy="6856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321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BENEFITS FOR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IOM &amp; PARTNERS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412A8-FEFD-4E49-BB95-D6D6E8F49D68}"/>
              </a:ext>
            </a:extLst>
          </p:cNvPr>
          <p:cNvSpPr/>
          <p:nvPr/>
        </p:nvSpPr>
        <p:spPr>
          <a:xfrm>
            <a:off x="2368156" y="2405720"/>
            <a:ext cx="9439145" cy="263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indent="-287020">
              <a:lnSpc>
                <a:spcPct val="200000"/>
              </a:lnSpc>
              <a:spcBef>
                <a:spcPts val="600"/>
              </a:spcBef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  </a:t>
            </a:r>
            <a:r>
              <a:rPr lang="en-PH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Bold" panose="02000000000000000000" pitchFamily="2" charset="0"/>
              </a:rPr>
              <a:t>WIDER SCOPE</a:t>
            </a:r>
            <a:r>
              <a:rPr lang="en-PH" sz="1600" b="1" i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 </a:t>
            </a: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- Providing more migrants access to </a:t>
            </a:r>
            <a:r>
              <a:rPr lang="en-PH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programmes</a:t>
            </a:r>
            <a:endParaRPr lang="en-US" sz="1600" dirty="0">
              <a:latin typeface="+mj-lt"/>
              <a:ea typeface="Roboto Light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 Stats collected and reported from profiles and migration trends </a:t>
            </a:r>
          </a:p>
          <a:p>
            <a:pPr marL="287020" indent="-287020">
              <a:lnSpc>
                <a:spcPct val="200000"/>
              </a:lnSpc>
              <a:spcBef>
                <a:spcPts val="600"/>
              </a:spcBef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  Platform for IOM and partners to publish their services, conduct surveys and gather data</a:t>
            </a:r>
          </a:p>
          <a:p>
            <a:pPr marL="287020" indent="-287020">
              <a:lnSpc>
                <a:spcPct val="200000"/>
              </a:lnSpc>
            </a:pPr>
            <a:r>
              <a:rPr lang="en-ZA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 Keeping contact with migrants – two way communication linked to projects</a:t>
            </a:r>
          </a:p>
          <a:p>
            <a:pPr marL="287020" indent="-287020">
              <a:lnSpc>
                <a:spcPct val="200000"/>
              </a:lnSpc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  Reporting to donors how and where their funds have been used</a:t>
            </a:r>
          </a:p>
        </p:txBody>
      </p:sp>
    </p:spTree>
    <p:extLst>
      <p:ext uri="{BB962C8B-B14F-4D97-AF65-F5344CB8AC3E}">
        <p14:creationId xmlns:p14="http://schemas.microsoft.com/office/powerpoint/2010/main" val="161312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905D44-32C2-4B6F-8EED-4CDADD1A05BB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FF7A7E-C6B6-43B4-8FFF-6A86378A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" y="1429"/>
            <a:ext cx="2114110" cy="685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MIGAPP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412A8-FEFD-4E49-BB95-D6D6E8F49D68}"/>
              </a:ext>
            </a:extLst>
          </p:cNvPr>
          <p:cNvSpPr/>
          <p:nvPr/>
        </p:nvSpPr>
        <p:spPr>
          <a:xfrm>
            <a:off x="2368156" y="2694389"/>
            <a:ext cx="9439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indent="-287020">
              <a:lnSpc>
                <a:spcPct val="200000"/>
              </a:lnSpc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Ownership from the partners, who provide content </a:t>
            </a:r>
          </a:p>
          <a:p>
            <a:pPr marL="287020" indent="-287020">
              <a:lnSpc>
                <a:spcPct val="200000"/>
              </a:lnSpc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Continuous update of information</a:t>
            </a:r>
          </a:p>
          <a:p>
            <a:pPr marL="287020" indent="-287020">
              <a:lnSpc>
                <a:spcPct val="200000"/>
              </a:lnSpc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App security, data protection and privacy </a:t>
            </a:r>
          </a:p>
          <a:p>
            <a:pPr marL="287020" indent="-287020">
              <a:lnSpc>
                <a:spcPct val="200000"/>
              </a:lnSpc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• Getting users to download and keep using the app</a:t>
            </a:r>
          </a:p>
        </p:txBody>
      </p:sp>
    </p:spTree>
    <p:extLst>
      <p:ext uri="{BB962C8B-B14F-4D97-AF65-F5344CB8AC3E}">
        <p14:creationId xmlns:p14="http://schemas.microsoft.com/office/powerpoint/2010/main" val="233969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905D44-32C2-4B6F-8EED-4CDADD1A05BB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930E5A-34B5-41FA-8D1A-2A97902A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" y="1495"/>
            <a:ext cx="2114090" cy="6856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PROJECT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F4961-0665-4BAA-A015-9F0245E583C9}"/>
              </a:ext>
            </a:extLst>
          </p:cNvPr>
          <p:cNvSpPr/>
          <p:nvPr/>
        </p:nvSpPr>
        <p:spPr>
          <a:xfrm>
            <a:off x="2547893" y="5250150"/>
            <a:ext cx="1447060" cy="140032"/>
          </a:xfrm>
          <a:prstGeom prst="rect">
            <a:avLst/>
          </a:prstGeom>
          <a:solidFill>
            <a:srgbClr val="EC7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2D48E6-2545-48F5-A544-937743BFCFF3}"/>
              </a:ext>
            </a:extLst>
          </p:cNvPr>
          <p:cNvSpPr/>
          <p:nvPr/>
        </p:nvSpPr>
        <p:spPr>
          <a:xfrm>
            <a:off x="3994953" y="5250150"/>
            <a:ext cx="1447060" cy="140032"/>
          </a:xfrm>
          <a:prstGeom prst="rect">
            <a:avLst/>
          </a:prstGeom>
          <a:solidFill>
            <a:srgbClr val="9A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A2B92-4529-4138-9C69-EC1945AE4B69}"/>
              </a:ext>
            </a:extLst>
          </p:cNvPr>
          <p:cNvSpPr/>
          <p:nvPr/>
        </p:nvSpPr>
        <p:spPr>
          <a:xfrm>
            <a:off x="5442013" y="5250150"/>
            <a:ext cx="1447060" cy="140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ADD30B-698C-4D5F-8673-F6D9FE937BF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249229" y="4271595"/>
            <a:ext cx="22194" cy="978555"/>
          </a:xfrm>
          <a:prstGeom prst="line">
            <a:avLst/>
          </a:prstGeom>
          <a:ln w="50800">
            <a:solidFill>
              <a:srgbClr val="EC7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5DE1391-DF79-4E37-974B-AA76E64351FF}"/>
              </a:ext>
            </a:extLst>
          </p:cNvPr>
          <p:cNvSpPr/>
          <p:nvPr/>
        </p:nvSpPr>
        <p:spPr>
          <a:xfrm>
            <a:off x="2465776" y="3013082"/>
            <a:ext cx="1538056" cy="1538056"/>
          </a:xfrm>
          <a:prstGeom prst="ellipse">
            <a:avLst/>
          </a:prstGeom>
          <a:solidFill>
            <a:srgbClr val="EC7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849755-179B-4F93-890D-1FF6985692ED}"/>
              </a:ext>
            </a:extLst>
          </p:cNvPr>
          <p:cNvCxnSpPr/>
          <p:nvPr/>
        </p:nvCxnSpPr>
        <p:spPr>
          <a:xfrm flipH="1" flipV="1">
            <a:off x="6178857" y="4282190"/>
            <a:ext cx="22194" cy="978555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BA1196C-D1CD-47C2-96D2-D8136D33E0E0}"/>
              </a:ext>
            </a:extLst>
          </p:cNvPr>
          <p:cNvSpPr txBox="1"/>
          <p:nvPr/>
        </p:nvSpPr>
        <p:spPr>
          <a:xfrm>
            <a:off x="2536796" y="3750730"/>
            <a:ext cx="1447060" cy="34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PUBLIC TENDER PUBLISHED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72775-1F1B-4058-9629-ABD8417EED85}"/>
              </a:ext>
            </a:extLst>
          </p:cNvPr>
          <p:cNvSpPr txBox="1"/>
          <p:nvPr/>
        </p:nvSpPr>
        <p:spPr>
          <a:xfrm>
            <a:off x="2556772" y="5464413"/>
            <a:ext cx="14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MONTH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2D1211-598A-45BA-9AA7-336A61089998}"/>
              </a:ext>
            </a:extLst>
          </p:cNvPr>
          <p:cNvSpPr txBox="1"/>
          <p:nvPr/>
        </p:nvSpPr>
        <p:spPr>
          <a:xfrm>
            <a:off x="3994953" y="5486940"/>
            <a:ext cx="14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MONTH 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FA2B6D1-A3DA-4FAC-BA4D-F433ED60FAE0}"/>
              </a:ext>
            </a:extLst>
          </p:cNvPr>
          <p:cNvSpPr/>
          <p:nvPr/>
        </p:nvSpPr>
        <p:spPr>
          <a:xfrm>
            <a:off x="5394297" y="3091675"/>
            <a:ext cx="1538056" cy="1538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095C4B-25C4-4E2E-9D8B-86C2E74D6973}"/>
              </a:ext>
            </a:extLst>
          </p:cNvPr>
          <p:cNvSpPr txBox="1"/>
          <p:nvPr/>
        </p:nvSpPr>
        <p:spPr>
          <a:xfrm>
            <a:off x="5461990" y="3800065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HOSTING CONTRACT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3C57B90-DDDF-4E29-BF34-E4E8B23B5D03}"/>
              </a:ext>
            </a:extLst>
          </p:cNvPr>
          <p:cNvSpPr/>
          <p:nvPr/>
        </p:nvSpPr>
        <p:spPr>
          <a:xfrm>
            <a:off x="7026680" y="1740621"/>
            <a:ext cx="1538056" cy="1538056"/>
          </a:xfrm>
          <a:prstGeom prst="ellipse">
            <a:avLst/>
          </a:prstGeom>
          <a:solidFill>
            <a:srgbClr val="A07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89F4B6-D84E-4D35-8574-DE9A8FB2F298}"/>
              </a:ext>
            </a:extLst>
          </p:cNvPr>
          <p:cNvCxnSpPr>
            <a:cxnSpLocks/>
          </p:cNvCxnSpPr>
          <p:nvPr/>
        </p:nvCxnSpPr>
        <p:spPr>
          <a:xfrm>
            <a:off x="7817903" y="3216856"/>
            <a:ext cx="18307" cy="2082952"/>
          </a:xfrm>
          <a:prstGeom prst="line">
            <a:avLst/>
          </a:prstGeom>
          <a:ln w="50800">
            <a:solidFill>
              <a:srgbClr val="A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445A207-0BC9-473F-9522-5D4E3BBEAA3A}"/>
              </a:ext>
            </a:extLst>
          </p:cNvPr>
          <p:cNvSpPr txBox="1"/>
          <p:nvPr/>
        </p:nvSpPr>
        <p:spPr>
          <a:xfrm>
            <a:off x="7094373" y="2440132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START OF DEVELOPMENT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3EDB34-C935-45CF-B2A6-7A8FA7FA69B8}"/>
              </a:ext>
            </a:extLst>
          </p:cNvPr>
          <p:cNvSpPr txBox="1"/>
          <p:nvPr/>
        </p:nvSpPr>
        <p:spPr>
          <a:xfrm>
            <a:off x="5453110" y="5486940"/>
            <a:ext cx="14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MONTH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31F38B-1E89-4D04-93D2-B60169594D1B}"/>
              </a:ext>
            </a:extLst>
          </p:cNvPr>
          <p:cNvSpPr txBox="1"/>
          <p:nvPr/>
        </p:nvSpPr>
        <p:spPr>
          <a:xfrm>
            <a:off x="7083275" y="5464413"/>
            <a:ext cx="14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MONTH 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9D7A8B-B447-423F-86F4-369F39118B15}"/>
              </a:ext>
            </a:extLst>
          </p:cNvPr>
          <p:cNvSpPr/>
          <p:nvPr/>
        </p:nvSpPr>
        <p:spPr>
          <a:xfrm>
            <a:off x="3930037" y="1686942"/>
            <a:ext cx="1538056" cy="1538056"/>
          </a:xfrm>
          <a:prstGeom prst="ellipse">
            <a:avLst/>
          </a:prstGeom>
          <a:solidFill>
            <a:srgbClr val="9A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CA1F8F-7B30-498E-8389-8B9BCC82F7E7}"/>
              </a:ext>
            </a:extLst>
          </p:cNvPr>
          <p:cNvCxnSpPr>
            <a:cxnSpLocks/>
          </p:cNvCxnSpPr>
          <p:nvPr/>
        </p:nvCxnSpPr>
        <p:spPr>
          <a:xfrm flipH="1">
            <a:off x="4700727" y="3176639"/>
            <a:ext cx="22196" cy="2213543"/>
          </a:xfrm>
          <a:prstGeom prst="line">
            <a:avLst/>
          </a:prstGeom>
          <a:ln w="50800">
            <a:solidFill>
              <a:srgbClr val="9AB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679161F-71F5-4399-8C46-C64DD46C44E3}"/>
              </a:ext>
            </a:extLst>
          </p:cNvPr>
          <p:cNvSpPr txBox="1"/>
          <p:nvPr/>
        </p:nvSpPr>
        <p:spPr>
          <a:xfrm>
            <a:off x="3997730" y="2395332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SIGN VENDOR CONTRACT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6BCE6B-3C9E-48FF-9CCD-7A03D62E1A52}"/>
              </a:ext>
            </a:extLst>
          </p:cNvPr>
          <p:cNvSpPr/>
          <p:nvPr/>
        </p:nvSpPr>
        <p:spPr>
          <a:xfrm>
            <a:off x="8325036" y="5247846"/>
            <a:ext cx="1447060" cy="140031"/>
          </a:xfrm>
          <a:prstGeom prst="rect">
            <a:avLst/>
          </a:prstGeom>
          <a:solidFill>
            <a:srgbClr val="1A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F7523F-F962-42AB-B3C6-16BAAA42531C}"/>
              </a:ext>
            </a:extLst>
          </p:cNvPr>
          <p:cNvSpPr/>
          <p:nvPr/>
        </p:nvSpPr>
        <p:spPr>
          <a:xfrm>
            <a:off x="9774315" y="5247846"/>
            <a:ext cx="1447060" cy="1400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FAF02F-39C1-41B0-801D-3DE5977EE5E4}"/>
              </a:ext>
            </a:extLst>
          </p:cNvPr>
          <p:cNvCxnSpPr/>
          <p:nvPr/>
        </p:nvCxnSpPr>
        <p:spPr>
          <a:xfrm flipH="1" flipV="1">
            <a:off x="9272167" y="4282190"/>
            <a:ext cx="22194" cy="978555"/>
          </a:xfrm>
          <a:prstGeom prst="line">
            <a:avLst/>
          </a:prstGeom>
          <a:ln w="50800">
            <a:solidFill>
              <a:srgbClr val="1A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2D2B016-A764-422A-98CF-EAEDB8062EB7}"/>
              </a:ext>
            </a:extLst>
          </p:cNvPr>
          <p:cNvSpPr/>
          <p:nvPr/>
        </p:nvSpPr>
        <p:spPr>
          <a:xfrm>
            <a:off x="8487607" y="3091675"/>
            <a:ext cx="1538056" cy="1538056"/>
          </a:xfrm>
          <a:prstGeom prst="ellipse">
            <a:avLst/>
          </a:prstGeom>
          <a:solidFill>
            <a:srgbClr val="1A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D503A8-8137-485C-A436-EF1B81A28CEC}"/>
              </a:ext>
            </a:extLst>
          </p:cNvPr>
          <p:cNvSpPr txBox="1"/>
          <p:nvPr/>
        </p:nvSpPr>
        <p:spPr>
          <a:xfrm>
            <a:off x="8555300" y="3826694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1</a:t>
            </a:r>
            <a:r>
              <a:rPr lang="en-NZ" sz="1200" baseline="30000" dirty="0">
                <a:solidFill>
                  <a:schemeClr val="bg1"/>
                </a:solidFill>
              </a:rPr>
              <a:t>ST</a:t>
            </a:r>
            <a:r>
              <a:rPr lang="en-NZ" sz="1200" dirty="0">
                <a:solidFill>
                  <a:schemeClr val="bg1"/>
                </a:solidFill>
              </a:rPr>
              <a:t> SYSTEM BLUEPRINT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74D6BF-33FA-4553-9140-F8BF738F6651}"/>
              </a:ext>
            </a:extLst>
          </p:cNvPr>
          <p:cNvSpPr/>
          <p:nvPr/>
        </p:nvSpPr>
        <p:spPr>
          <a:xfrm>
            <a:off x="10616585" y="4629731"/>
            <a:ext cx="1174812" cy="1267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410E57-3962-4845-B08B-B920DDC75365}"/>
              </a:ext>
            </a:extLst>
          </p:cNvPr>
          <p:cNvSpPr txBox="1"/>
          <p:nvPr/>
        </p:nvSpPr>
        <p:spPr>
          <a:xfrm>
            <a:off x="8571950" y="5464413"/>
            <a:ext cx="14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MONTH 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51F40B-EE3F-4FCB-A372-43457A8C7D8B}"/>
              </a:ext>
            </a:extLst>
          </p:cNvPr>
          <p:cNvSpPr txBox="1"/>
          <p:nvPr/>
        </p:nvSpPr>
        <p:spPr>
          <a:xfrm>
            <a:off x="10778826" y="5424741"/>
            <a:ext cx="878892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GO LIVE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EB418A-8A57-4F32-B0D2-6AA1FB83A562}"/>
              </a:ext>
            </a:extLst>
          </p:cNvPr>
          <p:cNvSpPr/>
          <p:nvPr/>
        </p:nvSpPr>
        <p:spPr>
          <a:xfrm>
            <a:off x="6877976" y="5247846"/>
            <a:ext cx="1845444" cy="140031"/>
          </a:xfrm>
          <a:prstGeom prst="rect">
            <a:avLst/>
          </a:prstGeom>
          <a:solidFill>
            <a:srgbClr val="A07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7B6D57-1700-4657-8B39-9029EF81D2F5}"/>
              </a:ext>
            </a:extLst>
          </p:cNvPr>
          <p:cNvSpPr txBox="1"/>
          <p:nvPr/>
        </p:nvSpPr>
        <p:spPr>
          <a:xfrm>
            <a:off x="10616585" y="5947641"/>
            <a:ext cx="1150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2">
                    <a:lumMod val="7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DEC 2017</a:t>
            </a:r>
          </a:p>
        </p:txBody>
      </p:sp>
      <p:pic>
        <p:nvPicPr>
          <p:cNvPr id="71" name="Graphic 70" descr="Open Book">
            <a:extLst>
              <a:ext uri="{FF2B5EF4-FFF2-40B4-BE49-F238E27FC236}">
                <a16:creationId xmlns:a16="http://schemas.microsoft.com/office/drawing/2014/main" id="{C2D97C34-D162-4CAB-819E-F18AFBD5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7673" y="3262790"/>
            <a:ext cx="382060" cy="382060"/>
          </a:xfrm>
          <a:prstGeom prst="rect">
            <a:avLst/>
          </a:prstGeom>
        </p:spPr>
      </p:pic>
      <p:pic>
        <p:nvPicPr>
          <p:cNvPr id="73" name="Graphic 72" descr="Handshake">
            <a:extLst>
              <a:ext uri="{FF2B5EF4-FFF2-40B4-BE49-F238E27FC236}">
                <a16:creationId xmlns:a16="http://schemas.microsoft.com/office/drawing/2014/main" id="{200B5744-D9A8-4CE1-B532-8C9CA8ECA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9151" y="3305817"/>
            <a:ext cx="516155" cy="516155"/>
          </a:xfrm>
          <a:prstGeom prst="rect">
            <a:avLst/>
          </a:prstGeom>
        </p:spPr>
      </p:pic>
      <p:pic>
        <p:nvPicPr>
          <p:cNvPr id="75" name="Graphic 74" descr="Contract">
            <a:extLst>
              <a:ext uri="{FF2B5EF4-FFF2-40B4-BE49-F238E27FC236}">
                <a16:creationId xmlns:a16="http://schemas.microsoft.com/office/drawing/2014/main" id="{268A4FAF-731E-45C1-BDC5-E5FA33F69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5195" y="1909045"/>
            <a:ext cx="426575" cy="426575"/>
          </a:xfrm>
          <a:prstGeom prst="rect">
            <a:avLst/>
          </a:prstGeom>
        </p:spPr>
      </p:pic>
      <p:pic>
        <p:nvPicPr>
          <p:cNvPr id="77" name="Graphic 76" descr="Puzzle">
            <a:extLst>
              <a:ext uri="{FF2B5EF4-FFF2-40B4-BE49-F238E27FC236}">
                <a16:creationId xmlns:a16="http://schemas.microsoft.com/office/drawing/2014/main" id="{703EFE35-9FB0-4606-90DC-FEA2A4254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3158" y="2007537"/>
            <a:ext cx="387795" cy="387795"/>
          </a:xfrm>
          <a:prstGeom prst="rect">
            <a:avLst/>
          </a:prstGeom>
        </p:spPr>
      </p:pic>
      <p:pic>
        <p:nvPicPr>
          <p:cNvPr id="79" name="Graphic 78" descr="Smart Phone">
            <a:extLst>
              <a:ext uri="{FF2B5EF4-FFF2-40B4-BE49-F238E27FC236}">
                <a16:creationId xmlns:a16="http://schemas.microsoft.com/office/drawing/2014/main" id="{448C05E0-DFD2-4532-A74C-786A3D4386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76076" y="3360888"/>
            <a:ext cx="414387" cy="414387"/>
          </a:xfrm>
          <a:prstGeom prst="rect">
            <a:avLst/>
          </a:prstGeom>
        </p:spPr>
      </p:pic>
      <p:pic>
        <p:nvPicPr>
          <p:cNvPr id="81" name="Graphic 80" descr="Earth Globe Americas">
            <a:extLst>
              <a:ext uri="{FF2B5EF4-FFF2-40B4-BE49-F238E27FC236}">
                <a16:creationId xmlns:a16="http://schemas.microsoft.com/office/drawing/2014/main" id="{59D20CB7-313E-4DC6-8A0E-8576B641FE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32033" y="4802278"/>
            <a:ext cx="572477" cy="5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9E266-C3DF-4AC0-928D-8F6B8A0F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" y="829"/>
            <a:ext cx="12190528" cy="6857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BE1E0-6F75-47BA-B049-9244CC6BFCE2}"/>
              </a:ext>
            </a:extLst>
          </p:cNvPr>
          <p:cNvSpPr/>
          <p:nvPr/>
        </p:nvSpPr>
        <p:spPr>
          <a:xfrm>
            <a:off x="825623" y="791956"/>
            <a:ext cx="10595064" cy="5156084"/>
          </a:xfrm>
          <a:prstGeom prst="rect">
            <a:avLst/>
          </a:prstGeom>
          <a:solidFill>
            <a:schemeClr val="bg1">
              <a:alpha val="4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B7C01-F26D-4EDA-8E07-8DA4EFBF0619}"/>
              </a:ext>
            </a:extLst>
          </p:cNvPr>
          <p:cNvSpPr txBox="1"/>
          <p:nvPr/>
        </p:nvSpPr>
        <p:spPr>
          <a:xfrm>
            <a:off x="3980266" y="3397948"/>
            <a:ext cx="394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available for download</a:t>
            </a:r>
          </a:p>
          <a:p>
            <a:pPr algn="ctr"/>
            <a:r>
              <a:rPr lang="en-PH" sz="20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18</a:t>
            </a:r>
            <a:r>
              <a:rPr lang="en-PH" sz="2000" baseline="300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th</a:t>
            </a:r>
            <a:r>
              <a:rPr lang="en-PH" sz="20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 December 2017</a:t>
            </a:r>
          </a:p>
          <a:p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9F9D5-D50A-4663-9AAB-5F50C0CB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81" y="2158272"/>
            <a:ext cx="3752043" cy="9707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BFB756-72AC-4DE4-838D-5CB0098DE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3131" y="4706236"/>
            <a:ext cx="1494653" cy="48751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2AD6AB7-B2B0-48CE-B077-FC54B6048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3461" y="4707375"/>
            <a:ext cx="1494653" cy="4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9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FAA76-321C-425C-9ECF-130C28E1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567"/>
            <a:ext cx="12189216" cy="6856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BE1E0-6F75-47BA-B049-9244CC6BFCE2}"/>
              </a:ext>
            </a:extLst>
          </p:cNvPr>
          <p:cNvSpPr/>
          <p:nvPr/>
        </p:nvSpPr>
        <p:spPr>
          <a:xfrm>
            <a:off x="825623" y="791956"/>
            <a:ext cx="10595064" cy="5156084"/>
          </a:xfrm>
          <a:prstGeom prst="rect">
            <a:avLst/>
          </a:prstGeom>
          <a:solidFill>
            <a:schemeClr val="bg1">
              <a:alpha val="9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B7C01-F26D-4EDA-8E07-8DA4EFBF0619}"/>
              </a:ext>
            </a:extLst>
          </p:cNvPr>
          <p:cNvSpPr txBox="1"/>
          <p:nvPr/>
        </p:nvSpPr>
        <p:spPr>
          <a:xfrm>
            <a:off x="3765758" y="2891757"/>
            <a:ext cx="47731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4000" dirty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</a:rPr>
              <a:t>Empowering</a:t>
            </a:r>
            <a:r>
              <a:rPr lang="en-PH" sz="4000" dirty="0">
                <a:solidFill>
                  <a:schemeClr val="bg1"/>
                </a:solidFill>
                <a:ea typeface="Microsoft JhengHei Light" panose="020B0304030504040204" pitchFamily="34" charset="-120"/>
              </a:rPr>
              <a:t> </a:t>
            </a:r>
            <a:r>
              <a:rPr lang="en-PH" sz="4000" dirty="0">
                <a:solidFill>
                  <a:schemeClr val="bg1"/>
                </a:solidFill>
                <a:latin typeface="Calibri bold" panose="020F0702030404030204" pitchFamily="34" charset="0"/>
                <a:ea typeface="Microsoft JhengHei Light" panose="020B0304030504040204" pitchFamily="34" charset="-120"/>
              </a:rPr>
              <a:t>Migrants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99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6699D4-39C7-4A1B-BF1D-075B31A73908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8DB28AB9-225A-4A5F-A069-581AA90FA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88" y="2994038"/>
            <a:ext cx="4622006" cy="542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1F909-658B-4EA6-BEF6-4E4E0C9F0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" y="1344"/>
            <a:ext cx="2114136" cy="6856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21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MIGRANT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1C6CC-8CBC-4D90-81F0-653407BB3E92}"/>
              </a:ext>
            </a:extLst>
          </p:cNvPr>
          <p:cNvSpPr txBox="1"/>
          <p:nvPr/>
        </p:nvSpPr>
        <p:spPr>
          <a:xfrm>
            <a:off x="4620487" y="2869163"/>
            <a:ext cx="299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solidFill>
                  <a:srgbClr val="104B92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250 million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international migrants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5894D-4C8E-4688-9D41-CF533A0B8313}"/>
              </a:ext>
            </a:extLst>
          </p:cNvPr>
          <p:cNvSpPr txBox="1"/>
          <p:nvPr/>
        </p:nvSpPr>
        <p:spPr>
          <a:xfrm>
            <a:off x="5438717" y="3591999"/>
            <a:ext cx="2577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solidFill>
                  <a:srgbClr val="104B92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750 million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internal migrants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AA91-E29C-401B-B502-7112A7ACE31C}"/>
              </a:ext>
            </a:extLst>
          </p:cNvPr>
          <p:cNvSpPr txBox="1"/>
          <p:nvPr/>
        </p:nvSpPr>
        <p:spPr>
          <a:xfrm>
            <a:off x="5826644" y="4314835"/>
            <a:ext cx="216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solidFill>
                  <a:srgbClr val="104B92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1 in every 7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is a migrant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2729C-30A9-4EAC-86F4-390F864F35DB}"/>
              </a:ext>
            </a:extLst>
          </p:cNvPr>
          <p:cNvSpPr txBox="1"/>
          <p:nvPr/>
        </p:nvSpPr>
        <p:spPr>
          <a:xfrm>
            <a:off x="6013882" y="5015021"/>
            <a:ext cx="3768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solidFill>
                  <a:srgbClr val="104B92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30 million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migrants assisted by IOM in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083B2-F9B0-49F9-9BCF-B9838870F496}"/>
              </a:ext>
            </a:extLst>
          </p:cNvPr>
          <p:cNvSpPr txBox="1"/>
          <p:nvPr/>
        </p:nvSpPr>
        <p:spPr>
          <a:xfrm>
            <a:off x="6021026" y="5760507"/>
            <a:ext cx="2629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>
                <a:solidFill>
                  <a:srgbClr val="104B92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USD 600B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annual remittances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D9C24-0499-49E1-B511-573DE1D02B27}"/>
              </a:ext>
            </a:extLst>
          </p:cNvPr>
          <p:cNvSpPr txBox="1"/>
          <p:nvPr/>
        </p:nvSpPr>
        <p:spPr>
          <a:xfrm>
            <a:off x="2800282" y="1774763"/>
            <a:ext cx="864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solidFill>
                  <a:srgbClr val="2F5597"/>
                </a:solidFill>
                <a:latin typeface="Calibri bold" panose="020F0702030404030204" pitchFamily="34" charset="0"/>
                <a:ea typeface="Microsoft JhengHei Light" panose="020B0304030504040204" pitchFamily="34" charset="-120"/>
              </a:rPr>
              <a:t>1,000,000</a:t>
            </a:r>
            <a:r>
              <a:rPr lang="en-N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Light" panose="020B0304030504040204" pitchFamily="34" charset="-120"/>
              </a:rPr>
              <a:t> Migrants Using </a:t>
            </a:r>
            <a:r>
              <a:rPr lang="en-N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Light" panose="020B0304030504040204" pitchFamily="34" charset="-120"/>
              </a:rPr>
              <a:t>MigApp</a:t>
            </a:r>
            <a:r>
              <a:rPr lang="en-N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Light" panose="020B0304030504040204" pitchFamily="34" charset="-120"/>
              </a:rPr>
              <a:t> by end of 2018</a:t>
            </a:r>
          </a:p>
        </p:txBody>
      </p:sp>
    </p:spTree>
    <p:extLst>
      <p:ext uri="{BB962C8B-B14F-4D97-AF65-F5344CB8AC3E}">
        <p14:creationId xmlns:p14="http://schemas.microsoft.com/office/powerpoint/2010/main" val="243075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427ED4-C69C-4816-A6AA-AF0F480A969C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3243AB7-73FF-4457-9E36-EE4058C5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" y="2059"/>
            <a:ext cx="2113916" cy="6855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MIGRANT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NEEDS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412A8-FEFD-4E49-BB95-D6D6E8F49D68}"/>
              </a:ext>
            </a:extLst>
          </p:cNvPr>
          <p:cNvSpPr/>
          <p:nvPr/>
        </p:nvSpPr>
        <p:spPr>
          <a:xfrm>
            <a:off x="6628216" y="1813090"/>
            <a:ext cx="468445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 trusted source of reliable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Assistance to migrate safely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Low cost money transfer comparison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Information on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risks, visa regulations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health guidelines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migrant rights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Family and friends updated on their location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Access to migration services and programs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 secure space tell their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50C2-755C-4B79-8F9F-30209FDB7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40" y="1813090"/>
            <a:ext cx="2397237" cy="426388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092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D3B41-36B9-49A9-904F-CD1BFF30764C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860-68C5-49D7-BF9E-0B92369B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" y="1074"/>
            <a:ext cx="2114220" cy="6856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21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VALUE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PROPOSITION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412A8-FEFD-4E49-BB95-D6D6E8F49D68}"/>
              </a:ext>
            </a:extLst>
          </p:cNvPr>
          <p:cNvSpPr/>
          <p:nvPr/>
        </p:nvSpPr>
        <p:spPr>
          <a:xfrm>
            <a:off x="2368156" y="1740281"/>
            <a:ext cx="94391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Reducing the transfer cost of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remittances</a:t>
            </a:r>
            <a:endParaRPr lang="en-US" sz="1600" dirty="0">
              <a:latin typeface="+mj-lt"/>
              <a:ea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Providing information to migrants to help them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making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informed decisions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Access to reliable migration information organized by </a:t>
            </a:r>
            <a:r>
              <a:rPr lang="en-PH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thematic areas and location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Enabling IOM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programmes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/projects to have a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bigger impact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and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understanding 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migration profiles and trends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Responding to migrants’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needs for information/services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Governments,  international agencies push information to migrants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Other types of information pushed may include: location of local service providers, visa requirements, travel health requirements, relevant processes, warnings of dangers or risks in the area, local mobile apps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BF5D4D-9A6E-4B2A-A361-46354C6444B8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67DDE62-5A1F-4B54-8756-7263D3F1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" y="1087"/>
            <a:ext cx="2114215" cy="6856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PHASE 1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FEATURES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CBC2E1-3C0D-4BA1-B76D-E2A047CA80D7}"/>
              </a:ext>
            </a:extLst>
          </p:cNvPr>
          <p:cNvSpPr/>
          <p:nvPr/>
        </p:nvSpPr>
        <p:spPr>
          <a:xfrm>
            <a:off x="2362940" y="1279225"/>
            <a:ext cx="2130641" cy="707057"/>
          </a:xfrm>
          <a:prstGeom prst="rect">
            <a:avLst/>
          </a:prstGeom>
          <a:solidFill>
            <a:srgbClr val="64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REGISTRATION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92F9E-1081-4A62-A010-DC325C3D10B9}"/>
              </a:ext>
            </a:extLst>
          </p:cNvPr>
          <p:cNvSpPr/>
          <p:nvPr/>
        </p:nvSpPr>
        <p:spPr>
          <a:xfrm>
            <a:off x="2362939" y="2177349"/>
            <a:ext cx="2130641" cy="707057"/>
          </a:xfrm>
          <a:prstGeom prst="rect">
            <a:avLst/>
          </a:prstGeom>
          <a:solidFill>
            <a:srgbClr val="5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MONEY TRANSFER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4A848-A6C9-4FFD-83E3-48C82D97B55C}"/>
              </a:ext>
            </a:extLst>
          </p:cNvPr>
          <p:cNvSpPr/>
          <p:nvPr/>
        </p:nvSpPr>
        <p:spPr>
          <a:xfrm>
            <a:off x="2362938" y="3075473"/>
            <a:ext cx="2130641" cy="707057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MIGRANT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1CCD2-8A11-4A36-AAD5-EDD68DE2F465}"/>
              </a:ext>
            </a:extLst>
          </p:cNvPr>
          <p:cNvSpPr/>
          <p:nvPr/>
        </p:nvSpPr>
        <p:spPr>
          <a:xfrm>
            <a:off x="7223814" y="1279223"/>
            <a:ext cx="2130641" cy="707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MIGRATION INFORMATION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AD3590-1EA9-45EC-9BBA-8316013EAE14}"/>
              </a:ext>
            </a:extLst>
          </p:cNvPr>
          <p:cNvSpPr/>
          <p:nvPr/>
        </p:nvSpPr>
        <p:spPr>
          <a:xfrm>
            <a:off x="2362938" y="4871721"/>
            <a:ext cx="2130641" cy="707057"/>
          </a:xfrm>
          <a:prstGeom prst="rect">
            <a:avLst/>
          </a:prstGeom>
          <a:solidFill>
            <a:srgbClr val="DB8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NOTIFICATIONS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9E3960-6A5A-4144-A727-8539E5D3D835}"/>
              </a:ext>
            </a:extLst>
          </p:cNvPr>
          <p:cNvSpPr/>
          <p:nvPr/>
        </p:nvSpPr>
        <p:spPr>
          <a:xfrm>
            <a:off x="2362938" y="3973595"/>
            <a:ext cx="2130641" cy="707057"/>
          </a:xfrm>
          <a:prstGeom prst="rect">
            <a:avLst/>
          </a:prstGeom>
          <a:solidFill>
            <a:srgbClr val="EA6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‘I AM A MIGRANT’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3106D5-9363-41E7-BA11-1C9647EACA32}"/>
              </a:ext>
            </a:extLst>
          </p:cNvPr>
          <p:cNvSpPr/>
          <p:nvPr/>
        </p:nvSpPr>
        <p:spPr>
          <a:xfrm>
            <a:off x="7223815" y="2177348"/>
            <a:ext cx="2130641" cy="707057"/>
          </a:xfrm>
          <a:prstGeom prst="rect">
            <a:avLst/>
          </a:prstGeom>
          <a:solidFill>
            <a:srgbClr val="DB8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SAFE STORAGE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391288-F017-439F-AE63-8FE8A6F9A945}"/>
              </a:ext>
            </a:extLst>
          </p:cNvPr>
          <p:cNvSpPr/>
          <p:nvPr/>
        </p:nvSpPr>
        <p:spPr>
          <a:xfrm>
            <a:off x="7223815" y="3075473"/>
            <a:ext cx="2130641" cy="707057"/>
          </a:xfrm>
          <a:prstGeom prst="rect">
            <a:avLst/>
          </a:prstGeom>
          <a:solidFill>
            <a:srgbClr val="EA6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MY POSITION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76A64-333C-4871-9685-7D3D6C87F351}"/>
              </a:ext>
            </a:extLst>
          </p:cNvPr>
          <p:cNvSpPr/>
          <p:nvPr/>
        </p:nvSpPr>
        <p:spPr>
          <a:xfrm>
            <a:off x="7223815" y="3973596"/>
            <a:ext cx="2130641" cy="7070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DR. TRANSLATE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5F1B08-742B-4F2F-968B-F4610C1ED92B}"/>
              </a:ext>
            </a:extLst>
          </p:cNvPr>
          <p:cNvSpPr/>
          <p:nvPr/>
        </p:nvSpPr>
        <p:spPr>
          <a:xfrm>
            <a:off x="7223815" y="4871719"/>
            <a:ext cx="2130641" cy="707057"/>
          </a:xfrm>
          <a:prstGeom prst="rect">
            <a:avLst/>
          </a:prstGeom>
          <a:solidFill>
            <a:srgbClr val="5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IOM NEWS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BF808-F308-4BDD-BE3F-FD62FC111AB9}"/>
              </a:ext>
            </a:extLst>
          </p:cNvPr>
          <p:cNvSpPr/>
          <p:nvPr/>
        </p:nvSpPr>
        <p:spPr>
          <a:xfrm>
            <a:off x="2361975" y="5769847"/>
            <a:ext cx="2130641" cy="707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QUESTION AND 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4DF7C-B3D0-428E-9F09-F2DD0E276D80}"/>
              </a:ext>
            </a:extLst>
          </p:cNvPr>
          <p:cNvSpPr/>
          <p:nvPr/>
        </p:nvSpPr>
        <p:spPr>
          <a:xfrm>
            <a:off x="7223813" y="5766968"/>
            <a:ext cx="2130641" cy="707057"/>
          </a:xfrm>
          <a:prstGeom prst="rect">
            <a:avLst/>
          </a:prstGeom>
          <a:solidFill>
            <a:srgbClr val="64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>
                    <a:lumMod val="95000"/>
                  </a:schemeClr>
                </a:solidFill>
                <a:latin typeface="Calibri bold" panose="020F0702030404030204" pitchFamily="34" charset="0"/>
                <a:ea typeface="Roboto regular" panose="02000000000000000000" pitchFamily="2" charset="0"/>
              </a:rPr>
              <a:t>INVITE USER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732D7-90EB-42F7-B13B-4075B09881F4}"/>
              </a:ext>
            </a:extLst>
          </p:cNvPr>
          <p:cNvSpPr/>
          <p:nvPr/>
        </p:nvSpPr>
        <p:spPr>
          <a:xfrm>
            <a:off x="4907610" y="2740687"/>
            <a:ext cx="1962362" cy="657288"/>
          </a:xfrm>
          <a:prstGeom prst="rect">
            <a:avLst/>
          </a:prstGeom>
          <a:noFill/>
          <a:ln w="28575">
            <a:solidFill>
              <a:srgbClr val="BF9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AVRR - Belgium, Ireland, Turkey, Greece, Netherlands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5C2242-C362-4E80-93D7-D3A4097B371F}"/>
              </a:ext>
            </a:extLst>
          </p:cNvPr>
          <p:cNvSpPr/>
          <p:nvPr/>
        </p:nvSpPr>
        <p:spPr>
          <a:xfrm>
            <a:off x="9722006" y="1151790"/>
            <a:ext cx="2130641" cy="614233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Health Vaccination Requirements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018D55F-3DAF-428E-BB03-4FAA277E27C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93579" y="3428997"/>
            <a:ext cx="248126" cy="5"/>
          </a:xfrm>
          <a:prstGeom prst="bentConnector3">
            <a:avLst/>
          </a:prstGeom>
          <a:ln w="25400">
            <a:solidFill>
              <a:srgbClr val="BF9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BE37DB9-BE2D-4A52-9919-8CE516530A58}"/>
              </a:ext>
            </a:extLst>
          </p:cNvPr>
          <p:cNvSpPr/>
          <p:nvPr/>
        </p:nvSpPr>
        <p:spPr>
          <a:xfrm>
            <a:off x="4906512" y="3527215"/>
            <a:ext cx="1962362" cy="458461"/>
          </a:xfrm>
          <a:prstGeom prst="rect">
            <a:avLst/>
          </a:prstGeom>
          <a:noFill/>
          <a:ln w="28575">
            <a:solidFill>
              <a:srgbClr val="BF9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Medical Registration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A1A17-0CA5-41DA-8E59-8859AA7A2983}"/>
              </a:ext>
            </a:extLst>
          </p:cNvPr>
          <p:cNvSpPr/>
          <p:nvPr/>
        </p:nvSpPr>
        <p:spPr>
          <a:xfrm>
            <a:off x="4906512" y="4111645"/>
            <a:ext cx="1962362" cy="458461"/>
          </a:xfrm>
          <a:prstGeom prst="rect">
            <a:avLst/>
          </a:prstGeom>
          <a:noFill/>
          <a:ln w="28575">
            <a:solidFill>
              <a:srgbClr val="BF9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IOM Global Health Clinics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51AE00-38E3-4E6D-A71A-B61678F3542C}"/>
              </a:ext>
            </a:extLst>
          </p:cNvPr>
          <p:cNvSpPr/>
          <p:nvPr/>
        </p:nvSpPr>
        <p:spPr>
          <a:xfrm>
            <a:off x="4906512" y="4696075"/>
            <a:ext cx="1962362" cy="458461"/>
          </a:xfrm>
          <a:prstGeom prst="rect">
            <a:avLst/>
          </a:prstGeom>
          <a:noFill/>
          <a:ln w="28575">
            <a:solidFill>
              <a:srgbClr val="BF9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Ethics and Conduct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7F74E-BB87-475E-BECE-441527C23371}"/>
              </a:ext>
            </a:extLst>
          </p:cNvPr>
          <p:cNvCxnSpPr>
            <a:cxnSpLocks/>
          </p:cNvCxnSpPr>
          <p:nvPr/>
        </p:nvCxnSpPr>
        <p:spPr>
          <a:xfrm>
            <a:off x="4741705" y="2994810"/>
            <a:ext cx="0" cy="1876909"/>
          </a:xfrm>
          <a:prstGeom prst="line">
            <a:avLst/>
          </a:prstGeom>
          <a:ln w="254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0B30FC2-64F1-414F-8755-C5BB4FE291AF}"/>
              </a:ext>
            </a:extLst>
          </p:cNvPr>
          <p:cNvCxnSpPr>
            <a:cxnSpLocks/>
          </p:cNvCxnSpPr>
          <p:nvPr/>
        </p:nvCxnSpPr>
        <p:spPr>
          <a:xfrm>
            <a:off x="4741705" y="3005777"/>
            <a:ext cx="170020" cy="1"/>
          </a:xfrm>
          <a:prstGeom prst="bentConnector3">
            <a:avLst/>
          </a:prstGeom>
          <a:ln w="25400">
            <a:solidFill>
              <a:srgbClr val="BF9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10377B0-04BF-4D6C-BC67-DCD9D57C1E2F}"/>
              </a:ext>
            </a:extLst>
          </p:cNvPr>
          <p:cNvCxnSpPr>
            <a:cxnSpLocks/>
          </p:cNvCxnSpPr>
          <p:nvPr/>
        </p:nvCxnSpPr>
        <p:spPr>
          <a:xfrm>
            <a:off x="4728169" y="4871716"/>
            <a:ext cx="170020" cy="1"/>
          </a:xfrm>
          <a:prstGeom prst="bentConnector3">
            <a:avLst/>
          </a:prstGeom>
          <a:ln w="25400">
            <a:solidFill>
              <a:srgbClr val="BF9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56A5D70-00F8-4AFA-A097-26598E8A70D8}"/>
              </a:ext>
            </a:extLst>
          </p:cNvPr>
          <p:cNvCxnSpPr>
            <a:cxnSpLocks/>
          </p:cNvCxnSpPr>
          <p:nvPr/>
        </p:nvCxnSpPr>
        <p:spPr>
          <a:xfrm flipV="1">
            <a:off x="9303860" y="1632751"/>
            <a:ext cx="248126" cy="5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A273FC-39BF-42E8-8A25-4DDDD32D8FA9}"/>
              </a:ext>
            </a:extLst>
          </p:cNvPr>
          <p:cNvCxnSpPr>
            <a:cxnSpLocks/>
          </p:cNvCxnSpPr>
          <p:nvPr/>
        </p:nvCxnSpPr>
        <p:spPr>
          <a:xfrm>
            <a:off x="9551986" y="1447940"/>
            <a:ext cx="0" cy="244956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E784DBB-B1F0-4746-BE57-3AEFB9E65C2D}"/>
              </a:ext>
            </a:extLst>
          </p:cNvPr>
          <p:cNvCxnSpPr>
            <a:cxnSpLocks/>
          </p:cNvCxnSpPr>
          <p:nvPr/>
        </p:nvCxnSpPr>
        <p:spPr>
          <a:xfrm>
            <a:off x="9551986" y="1458907"/>
            <a:ext cx="170020" cy="1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0E791E5-CF9C-44F0-9BAF-EAE0180ADDEB}"/>
              </a:ext>
            </a:extLst>
          </p:cNvPr>
          <p:cNvCxnSpPr>
            <a:cxnSpLocks/>
          </p:cNvCxnSpPr>
          <p:nvPr/>
        </p:nvCxnSpPr>
        <p:spPr>
          <a:xfrm>
            <a:off x="9538450" y="3897504"/>
            <a:ext cx="170020" cy="1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D98E4D0-4D48-4A2B-8E67-9A253BC23802}"/>
              </a:ext>
            </a:extLst>
          </p:cNvPr>
          <p:cNvSpPr/>
          <p:nvPr/>
        </p:nvSpPr>
        <p:spPr>
          <a:xfrm>
            <a:off x="9716022" y="1905340"/>
            <a:ext cx="2130641" cy="449797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Global Incidents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228CE1-7C8F-4A9D-84DE-056EBA3E0477}"/>
              </a:ext>
            </a:extLst>
          </p:cNvPr>
          <p:cNvSpPr/>
          <p:nvPr/>
        </p:nvSpPr>
        <p:spPr>
          <a:xfrm>
            <a:off x="9708299" y="2495090"/>
            <a:ext cx="2130641" cy="449797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Visa Information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7D8795-996B-423E-8AE9-8896EDCA520B}"/>
              </a:ext>
            </a:extLst>
          </p:cNvPr>
          <p:cNvSpPr/>
          <p:nvPr/>
        </p:nvSpPr>
        <p:spPr>
          <a:xfrm>
            <a:off x="9716022" y="3084204"/>
            <a:ext cx="2130641" cy="449797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Labour Information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D31B2F-AF28-4372-AAFF-5B4E1FE09E85}"/>
              </a:ext>
            </a:extLst>
          </p:cNvPr>
          <p:cNvSpPr/>
          <p:nvPr/>
        </p:nvSpPr>
        <p:spPr>
          <a:xfrm>
            <a:off x="9716022" y="3673318"/>
            <a:ext cx="2130641" cy="449797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2">
                    <a:lumMod val="50000"/>
                  </a:schemeClr>
                </a:solidFill>
                <a:ea typeface="Roboto regular" panose="02000000000000000000" pitchFamily="2" charset="0"/>
              </a:rPr>
              <a:t>Global CT Hotlines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773DA97-8478-40B6-98EF-B3509AC0DEC5}"/>
              </a:ext>
            </a:extLst>
          </p:cNvPr>
          <p:cNvCxnSpPr>
            <a:cxnSpLocks/>
          </p:cNvCxnSpPr>
          <p:nvPr/>
        </p:nvCxnSpPr>
        <p:spPr>
          <a:xfrm>
            <a:off x="9546002" y="2161200"/>
            <a:ext cx="170020" cy="1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1096C33-9339-4A09-803E-398A97E4B5C3}"/>
              </a:ext>
            </a:extLst>
          </p:cNvPr>
          <p:cNvCxnSpPr>
            <a:cxnSpLocks/>
          </p:cNvCxnSpPr>
          <p:nvPr/>
        </p:nvCxnSpPr>
        <p:spPr>
          <a:xfrm>
            <a:off x="9551985" y="2740687"/>
            <a:ext cx="170020" cy="1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791A8CD-720D-4B77-882A-F9C9761BC11E}"/>
              </a:ext>
            </a:extLst>
          </p:cNvPr>
          <p:cNvCxnSpPr>
            <a:cxnSpLocks/>
          </p:cNvCxnSpPr>
          <p:nvPr/>
        </p:nvCxnSpPr>
        <p:spPr>
          <a:xfrm>
            <a:off x="9546002" y="3307754"/>
            <a:ext cx="170020" cy="1"/>
          </a:xfrm>
          <a:prstGeom prst="bentConnector3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17354B8D-28D5-49B0-BCD0-E52F5CCC64F0}"/>
              </a:ext>
            </a:extLst>
          </p:cNvPr>
          <p:cNvCxnSpPr>
            <a:cxnSpLocks/>
          </p:cNvCxnSpPr>
          <p:nvPr/>
        </p:nvCxnSpPr>
        <p:spPr>
          <a:xfrm>
            <a:off x="4736492" y="3763106"/>
            <a:ext cx="170020" cy="1"/>
          </a:xfrm>
          <a:prstGeom prst="bentConnector3">
            <a:avLst/>
          </a:prstGeom>
          <a:ln w="25400">
            <a:solidFill>
              <a:srgbClr val="BF9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0F53D93-6799-4443-8E38-E9215281AF3A}"/>
              </a:ext>
            </a:extLst>
          </p:cNvPr>
          <p:cNvCxnSpPr>
            <a:cxnSpLocks/>
          </p:cNvCxnSpPr>
          <p:nvPr/>
        </p:nvCxnSpPr>
        <p:spPr>
          <a:xfrm>
            <a:off x="4755242" y="4350807"/>
            <a:ext cx="170020" cy="1"/>
          </a:xfrm>
          <a:prstGeom prst="bentConnector3">
            <a:avLst/>
          </a:prstGeom>
          <a:ln w="25400">
            <a:solidFill>
              <a:srgbClr val="BF9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9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06CBC7-BE66-41B9-B625-B299F2F0F1BA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292223A-5746-4B17-A562-16D2391B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979"/>
            <a:ext cx="2114249" cy="6857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ea typeface="Roboto Light" panose="02000000000000000000" pitchFamily="2" charset="0"/>
              </a:rPr>
              <a:t>APP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56127-2DCC-4CD2-84CF-78AB2440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40" y="2023967"/>
            <a:ext cx="2121437" cy="3773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C58D1-E11C-4D73-9B6A-76E6BDEED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42" y="2023966"/>
            <a:ext cx="2121438" cy="377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02861-1ABA-411F-AA90-FBF948B3F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45" y="2023966"/>
            <a:ext cx="2121438" cy="377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FF1D1-9DA2-4CE4-BB73-772EA512E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48" y="2023966"/>
            <a:ext cx="2121438" cy="377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905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C419BB-396D-4952-9DDE-7DB0F7FCCC88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009CE5-4FEB-4ED9-B5C3-2A213FA5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" y="865"/>
            <a:ext cx="2114284" cy="6857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APP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A7FD5-3628-48A4-9000-CC62DB57B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1648236"/>
            <a:ext cx="2612872" cy="43619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B3C1D-8DE3-4CA1-A9D4-5133999F7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31" y="1629713"/>
            <a:ext cx="2612871" cy="438195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A8369-0C2D-4013-A0CB-8941E618C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57" y="1648236"/>
            <a:ext cx="2523333" cy="43577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223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905D44-32C2-4B6F-8EED-4CDADD1A05BB}"/>
              </a:ext>
            </a:extLst>
          </p:cNvPr>
          <p:cNvCxnSpPr>
            <a:cxnSpLocks/>
          </p:cNvCxnSpPr>
          <p:nvPr/>
        </p:nvCxnSpPr>
        <p:spPr>
          <a:xfrm>
            <a:off x="2092045" y="1012472"/>
            <a:ext cx="883636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A7CF7A-ABC2-42B6-89B3-10C6D873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" y="1326"/>
            <a:ext cx="2114141" cy="6856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103F6-D579-4EF6-A6FA-80E11F85B321}"/>
              </a:ext>
            </a:extLst>
          </p:cNvPr>
          <p:cNvSpPr txBox="1"/>
          <p:nvPr/>
        </p:nvSpPr>
        <p:spPr>
          <a:xfrm>
            <a:off x="2368156" y="433345"/>
            <a:ext cx="498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UNDERSTANDING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MIGRATION PROFILES &amp; TRENDS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412A8-FEFD-4E49-BB95-D6D6E8F49D68}"/>
              </a:ext>
            </a:extLst>
          </p:cNvPr>
          <p:cNvSpPr/>
          <p:nvPr/>
        </p:nvSpPr>
        <p:spPr>
          <a:xfrm>
            <a:off x="2368156" y="2375207"/>
            <a:ext cx="94391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200000"/>
              </a:lnSpc>
              <a:buFont typeface="Arial" pitchFamily="34" charset="0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Use big data/ technology to track migration flows in order to respond proactively to emerging  issues</a:t>
            </a:r>
          </a:p>
          <a:p>
            <a:pPr marL="177800" indent="-177800">
              <a:lnSpc>
                <a:spcPct val="200000"/>
              </a:lnSpc>
              <a:buFont typeface="Arial" pitchFamily="34" charset="0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Anonymized data (data in the migrant’s profile and migration route that do not identify the migrant) collected through the </a:t>
            </a:r>
            <a:r>
              <a:rPr lang="en-PH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MigApp</a:t>
            </a: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 will be used to </a:t>
            </a:r>
            <a:r>
              <a:rPr lang="en-PH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analyse</a:t>
            </a: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 global, regional, or local migration patterns. </a:t>
            </a:r>
          </a:p>
          <a:p>
            <a:pPr marL="177800" indent="-177800">
              <a:lnSpc>
                <a:spcPct val="200000"/>
              </a:lnSpc>
              <a:buFont typeface="Arial" pitchFamily="34" charset="0"/>
              <a:buChar char="•"/>
            </a:pPr>
            <a:r>
              <a:rPr lang="en-PH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Roboto Light" panose="02000000000000000000" pitchFamily="2" charset="0"/>
              </a:rPr>
              <a:t>Data to feed into future migration-related programming and studies that will help IOM to proactively respond to emerging issues.</a:t>
            </a:r>
          </a:p>
        </p:txBody>
      </p:sp>
    </p:spTree>
    <p:extLst>
      <p:ext uri="{BB962C8B-B14F-4D97-AF65-F5344CB8AC3E}">
        <p14:creationId xmlns:p14="http://schemas.microsoft.com/office/powerpoint/2010/main" val="221639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325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JhengHei Light</vt:lpstr>
      <vt:lpstr>Arial</vt:lpstr>
      <vt:lpstr>Calibri</vt:lpstr>
      <vt:lpstr>Calibri bold</vt:lpstr>
      <vt:lpstr>Calibri Light</vt:lpstr>
      <vt:lpstr>Roboto Bold</vt:lpstr>
      <vt:lpstr>Roboto Light</vt:lpstr>
      <vt:lpstr>Roboto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GUEVARA Rinna</dc:creator>
  <cp:lastModifiedBy>GUEVARA Rinna</cp:lastModifiedBy>
  <cp:revision>51</cp:revision>
  <dcterms:created xsi:type="dcterms:W3CDTF">2017-12-06T09:10:27Z</dcterms:created>
  <dcterms:modified xsi:type="dcterms:W3CDTF">2017-12-08T05:45:16Z</dcterms:modified>
</cp:coreProperties>
</file>